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86F46-8250-4B59-9618-4AAD36C9D9D2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633978-8483-4F7D-A646-3F32C05F10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267200"/>
            <a:ext cx="3892296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en-IN" sz="28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Dr.Manoj</a:t>
            </a:r>
            <a:r>
              <a:rPr lang="en-IN" sz="28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Radhakrishnan</a:t>
            </a:r>
            <a:endParaRPr lang="en-IN" sz="28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en-IN" sz="28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Addl</a:t>
            </a:r>
            <a:r>
              <a:rPr lang="en-IN" sz="28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Professor</a:t>
            </a:r>
          </a:p>
          <a:p>
            <a:pPr algn="ctr"/>
            <a:r>
              <a:rPr lang="en-IN" sz="28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Dept. Of Pathology</a:t>
            </a:r>
            <a:endParaRPr lang="en-US" sz="28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left 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Increased pulmonary venous pressure</a:t>
            </a:r>
          </a:p>
          <a:p>
            <a:r>
              <a:rPr lang="en-US" i="1" dirty="0" smtClean="0"/>
              <a:t>Congestion and edema of the lungs (CVC-Lung) </a:t>
            </a:r>
          </a:p>
          <a:p>
            <a:r>
              <a:rPr lang="en-US" dirty="0" smtClean="0"/>
              <a:t>Right heart failure(Left ventricle failure is the most common cause of </a:t>
            </a:r>
            <a:r>
              <a:rPr lang="en-US" dirty="0" err="1" smtClean="0"/>
              <a:t>rt</a:t>
            </a:r>
            <a:r>
              <a:rPr lang="en-US" dirty="0" smtClean="0"/>
              <a:t> ventricular failure)</a:t>
            </a:r>
          </a:p>
          <a:p>
            <a:r>
              <a:rPr lang="en-US" dirty="0" smtClean="0"/>
              <a:t>Forward failure with </a:t>
            </a:r>
            <a:r>
              <a:rPr lang="en-US" b="1" dirty="0" err="1" smtClean="0"/>
              <a:t>hypoperfusion</a:t>
            </a:r>
            <a:r>
              <a:rPr lang="en-US" b="1" dirty="0" smtClean="0"/>
              <a:t> of major organs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Renal </a:t>
            </a:r>
            <a:r>
              <a:rPr lang="en-US" dirty="0" err="1" smtClean="0"/>
              <a:t>hypoperfusion</a:t>
            </a:r>
            <a:r>
              <a:rPr lang="en-US" dirty="0" smtClean="0"/>
              <a:t>- </a:t>
            </a:r>
            <a:r>
              <a:rPr lang="en-US" dirty="0" err="1" smtClean="0"/>
              <a:t>oliguria</a:t>
            </a:r>
            <a:r>
              <a:rPr lang="en-US" dirty="0" smtClean="0"/>
              <a:t> , HT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Cerebral ischemia– </a:t>
            </a:r>
            <a:r>
              <a:rPr lang="en-US" dirty="0" err="1" smtClean="0"/>
              <a:t>somnolence,loss</a:t>
            </a:r>
            <a:r>
              <a:rPr lang="en-US" dirty="0" smtClean="0"/>
              <a:t> of mental functions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Intestinal </a:t>
            </a:r>
            <a:r>
              <a:rPr lang="en-US" dirty="0" err="1" smtClean="0"/>
              <a:t>hypoperfusion</a:t>
            </a:r>
            <a:r>
              <a:rPr lang="en-US" dirty="0" smtClean="0"/>
              <a:t>—ischemic necrosis &amp;hemorrhage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Hepatic </a:t>
            </a:r>
            <a:r>
              <a:rPr lang="en-US" dirty="0" err="1" smtClean="0"/>
              <a:t>hypoperfusion</a:t>
            </a:r>
            <a:r>
              <a:rPr lang="en-US" dirty="0" smtClean="0"/>
              <a:t>– metabolic disturbance &amp; jaundice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Cyanosis-bluish discoloration of </a:t>
            </a:r>
            <a:r>
              <a:rPr lang="en-US" dirty="0" err="1" smtClean="0"/>
              <a:t>skin,red</a:t>
            </a:r>
            <a:r>
              <a:rPr lang="en-US" dirty="0" smtClean="0"/>
              <a:t> </a:t>
            </a:r>
            <a:r>
              <a:rPr lang="en-US" dirty="0" err="1" smtClean="0"/>
              <a:t>oxgenation</a:t>
            </a:r>
            <a:r>
              <a:rPr lang="en-US" dirty="0" smtClean="0"/>
              <a:t>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oxygenation of Hb below 85%</a:t>
            </a:r>
          </a:p>
          <a:p>
            <a:r>
              <a:rPr lang="en-US" dirty="0" smtClean="0"/>
              <a:t>Central cyanosis; both skin and mucosa is affected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CYANOTIC CONGENITAL HEART DISEASE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Methemoglobinemia</a:t>
            </a:r>
            <a:endParaRPr lang="en-US" dirty="0" smtClean="0"/>
          </a:p>
          <a:p>
            <a:r>
              <a:rPr lang="en-US" dirty="0" smtClean="0"/>
              <a:t>Peripheral cyanosis: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Cold weather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Hypovolemic</a:t>
            </a:r>
            <a:r>
              <a:rPr lang="en-US" dirty="0" smtClean="0"/>
              <a:t> shock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dyspnoea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LVF</a:t>
            </a:r>
          </a:p>
          <a:p>
            <a:r>
              <a:rPr lang="en-US" dirty="0" err="1" smtClean="0"/>
              <a:t>Tachpnoea</a:t>
            </a:r>
            <a:endParaRPr lang="en-US" dirty="0" smtClean="0"/>
          </a:p>
          <a:p>
            <a:r>
              <a:rPr lang="en-US" dirty="0" err="1" smtClean="0"/>
              <a:t>Orthopnoea</a:t>
            </a:r>
            <a:endParaRPr lang="en-US" dirty="0" smtClean="0"/>
          </a:p>
          <a:p>
            <a:r>
              <a:rPr lang="en-US" dirty="0" err="1" smtClean="0"/>
              <a:t>Paroxsmal</a:t>
            </a:r>
            <a:r>
              <a:rPr lang="en-US" dirty="0" smtClean="0"/>
              <a:t> nocturnal </a:t>
            </a:r>
            <a:r>
              <a:rPr lang="en-US" dirty="0" err="1" smtClean="0"/>
              <a:t>dspnoea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pulmonale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pulmonale</a:t>
            </a:r>
            <a:r>
              <a:rPr lang="en-US" dirty="0" smtClean="0"/>
              <a:t> is </a:t>
            </a:r>
            <a:r>
              <a:rPr lang="en-US" u="sng" dirty="0" smtClean="0"/>
              <a:t>dilatation and hypertrophy of the right heart in response to pulmonary hypertension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Acute </a:t>
            </a:r>
            <a:r>
              <a:rPr lang="en-US" b="1" dirty="0" err="1" smtClean="0"/>
              <a:t>cor</a:t>
            </a:r>
            <a:r>
              <a:rPr lang="en-US" b="1" dirty="0" smtClean="0"/>
              <a:t> </a:t>
            </a:r>
            <a:r>
              <a:rPr lang="en-US" b="1" dirty="0" err="1" smtClean="0"/>
              <a:t>pulmonale</a:t>
            </a:r>
            <a:r>
              <a:rPr lang="en-US" b="1" dirty="0" smtClean="0"/>
              <a:t> </a:t>
            </a:r>
            <a:r>
              <a:rPr lang="en-US" dirty="0" smtClean="0"/>
              <a:t>due to saddle embolus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cor</a:t>
            </a:r>
            <a:r>
              <a:rPr lang="en-US" b="1" dirty="0" smtClean="0"/>
              <a:t> </a:t>
            </a:r>
            <a:r>
              <a:rPr lang="en-US" b="1" dirty="0" err="1" smtClean="0"/>
              <a:t>pulmonale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Chronic </a:t>
            </a:r>
            <a:r>
              <a:rPr lang="en-US" dirty="0" err="1" smtClean="0"/>
              <a:t>pulm</a:t>
            </a:r>
            <a:r>
              <a:rPr lang="en-US" dirty="0" smtClean="0"/>
              <a:t> HT( Due to Left ventricular failure)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COPD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Chronic lung disease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Recurrent </a:t>
            </a:r>
            <a:r>
              <a:rPr lang="en-US" dirty="0" err="1" smtClean="0"/>
              <a:t>thrombo</a:t>
            </a:r>
            <a:r>
              <a:rPr lang="en-US" dirty="0" smtClean="0"/>
              <a:t>-emboli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Primary </a:t>
            </a:r>
            <a:r>
              <a:rPr lang="en-US" dirty="0" err="1" smtClean="0"/>
              <a:t>pulm</a:t>
            </a:r>
            <a:r>
              <a:rPr lang="en-US" dirty="0" smtClean="0"/>
              <a:t> HT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Kyphoscoliosis</a:t>
            </a:r>
            <a:r>
              <a:rPr lang="en-US" dirty="0" smtClean="0"/>
              <a:t> &amp; neuromuscular diseases affecting respiratory muscles.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failure is a condition in which the </a:t>
            </a:r>
            <a:r>
              <a:rPr lang="en-US" i="1" dirty="0" smtClean="0"/>
              <a:t>heart cannot meet the functional needs of the body.</a:t>
            </a:r>
          </a:p>
          <a:p>
            <a:r>
              <a:rPr lang="en-US" dirty="0" smtClean="0"/>
              <a:t> It maybe of </a:t>
            </a:r>
            <a:r>
              <a:rPr lang="en-US" i="1" dirty="0" smtClean="0"/>
              <a:t>sudden onset(acute) or chronic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It elicits a number of hemodynamic  neural, hormonal , and renal responses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causing 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Cardiac diseases</a:t>
            </a:r>
            <a:r>
              <a:rPr lang="en-US" dirty="0" smtClean="0"/>
              <a:t>: coronary heart disease, </a:t>
            </a:r>
            <a:r>
              <a:rPr lang="en-US" dirty="0" err="1" smtClean="0"/>
              <a:t>endocarditis</a:t>
            </a:r>
            <a:r>
              <a:rPr lang="en-US" dirty="0" smtClean="0"/>
              <a:t>, </a:t>
            </a:r>
            <a:r>
              <a:rPr lang="en-US" dirty="0" err="1" smtClean="0"/>
              <a:t>cardiomyopathies</a:t>
            </a:r>
            <a:endParaRPr lang="en-US" dirty="0" smtClean="0"/>
          </a:p>
          <a:p>
            <a:r>
              <a:rPr lang="en-US" i="1" dirty="0" smtClean="0"/>
              <a:t>Extra-cardiac causes </a:t>
            </a:r>
            <a:r>
              <a:rPr lang="en-US" dirty="0" smtClean="0"/>
              <a:t>of heart failure can be classified further as: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Pressure overload(</a:t>
            </a:r>
            <a:r>
              <a:rPr lang="en-US" dirty="0" err="1" smtClean="0"/>
              <a:t>eg</a:t>
            </a:r>
            <a:r>
              <a:rPr lang="en-US" dirty="0" smtClean="0"/>
              <a:t> hypertension)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Volume overload(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hypervolemia</a:t>
            </a:r>
            <a:r>
              <a:rPr lang="en-US" dirty="0" smtClean="0"/>
              <a:t> due to water and sodium retention)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Increased demand ( </a:t>
            </a:r>
            <a:r>
              <a:rPr lang="en-US" dirty="0" err="1" smtClean="0"/>
              <a:t>eg</a:t>
            </a:r>
            <a:r>
              <a:rPr lang="en-US" dirty="0" smtClean="0"/>
              <a:t> increased metabolism in hyperthyroidism)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causes-pump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Ischemic heart disease</a:t>
            </a:r>
          </a:p>
          <a:p>
            <a:r>
              <a:rPr lang="en-US" dirty="0" smtClean="0"/>
              <a:t>Electrical disorders(ventricular fibrillation)</a:t>
            </a:r>
          </a:p>
          <a:p>
            <a:r>
              <a:rPr lang="en-US" dirty="0" err="1" smtClean="0"/>
              <a:t>Myocarditis</a:t>
            </a:r>
            <a:endParaRPr lang="en-US" dirty="0" smtClean="0"/>
          </a:p>
          <a:p>
            <a:r>
              <a:rPr lang="en-US" dirty="0" err="1" smtClean="0"/>
              <a:t>Cardiomyopathies</a:t>
            </a:r>
            <a:r>
              <a:rPr lang="en-US" dirty="0" smtClean="0"/>
              <a:t>(metabolic and hereditary)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causes-II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Valvular</a:t>
            </a:r>
            <a:r>
              <a:rPr lang="en-US" b="1" dirty="0" smtClean="0"/>
              <a:t> diseases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Endocarditis</a:t>
            </a:r>
            <a:r>
              <a:rPr lang="en-US" dirty="0" smtClean="0"/>
              <a:t> ( </a:t>
            </a:r>
            <a:r>
              <a:rPr lang="en-US" dirty="0" err="1" smtClean="0"/>
              <a:t>e.g</a:t>
            </a:r>
            <a:r>
              <a:rPr lang="en-US" dirty="0" smtClean="0"/>
              <a:t> bacterial and immunologic diseases)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Degenerative diseases( </a:t>
            </a:r>
            <a:r>
              <a:rPr lang="en-US" dirty="0" err="1" smtClean="0"/>
              <a:t>calcific</a:t>
            </a:r>
            <a:r>
              <a:rPr lang="en-US" dirty="0" smtClean="0"/>
              <a:t> aortic </a:t>
            </a:r>
            <a:r>
              <a:rPr lang="en-US" dirty="0" err="1" smtClean="0"/>
              <a:t>stenosis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Metabolic diseases9e.g </a:t>
            </a:r>
            <a:r>
              <a:rPr lang="en-US" dirty="0" err="1" smtClean="0"/>
              <a:t>Marfan</a:t>
            </a:r>
            <a:r>
              <a:rPr lang="en-US" dirty="0" smtClean="0"/>
              <a:t> syndrome and </a:t>
            </a:r>
            <a:r>
              <a:rPr lang="en-US" dirty="0" err="1" smtClean="0"/>
              <a:t>flopp</a:t>
            </a:r>
            <a:r>
              <a:rPr lang="en-US" dirty="0" smtClean="0"/>
              <a:t> mitral valve)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Restrictive / constrictive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diseases prevent dilatation of cardiac chambers in diastole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Myocardial infiltration with </a:t>
            </a:r>
            <a:r>
              <a:rPr lang="en-US" dirty="0" err="1" smtClean="0"/>
              <a:t>amyloid</a:t>
            </a:r>
            <a:r>
              <a:rPr lang="en-US" dirty="0" smtClean="0"/>
              <a:t> </a:t>
            </a:r>
            <a:r>
              <a:rPr lang="en-US" dirty="0" err="1" smtClean="0"/>
              <a:t>endomocardial</a:t>
            </a:r>
            <a:r>
              <a:rPr lang="en-US" dirty="0" smtClean="0"/>
              <a:t> fibrosis etc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pericarditis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and backward 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failure includes signs of ischemia due to reduced systolic output.</a:t>
            </a:r>
          </a:p>
          <a:p>
            <a:endParaRPr lang="en-US" dirty="0" smtClean="0"/>
          </a:p>
          <a:p>
            <a:r>
              <a:rPr lang="en-US" dirty="0" smtClean="0"/>
              <a:t>Backward failure includes signs of congestion due to inadequate emptying of the heart chambers</a:t>
            </a:r>
          </a:p>
          <a:p>
            <a:endParaRPr lang="en-US" dirty="0" smtClean="0"/>
          </a:p>
          <a:p>
            <a:r>
              <a:rPr lang="en-US" dirty="0" smtClean="0"/>
              <a:t>In most clinical conditions there are features of both forward and backward failure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output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Characterised</a:t>
            </a:r>
            <a:r>
              <a:rPr lang="en-US" dirty="0" smtClean="0"/>
              <a:t> by a </a:t>
            </a:r>
            <a:r>
              <a:rPr lang="en-US" b="1" dirty="0" smtClean="0"/>
              <a:t>high cardiac output</a:t>
            </a:r>
            <a:r>
              <a:rPr lang="en-US" dirty="0" smtClean="0"/>
              <a:t>(high systolic ejection fraction)</a:t>
            </a:r>
          </a:p>
          <a:p>
            <a:r>
              <a:rPr lang="en-US" dirty="0" smtClean="0"/>
              <a:t>Caused by increased demand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Anemia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Thyrotoxicosis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Beriberi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Pregnancy</a:t>
            </a:r>
          </a:p>
          <a:p>
            <a:r>
              <a:rPr lang="en-US" dirty="0" smtClean="0"/>
              <a:t>Prolonged ventricular overload leads ultimately </a:t>
            </a:r>
            <a:r>
              <a:rPr lang="en-US" dirty="0" err="1" smtClean="0"/>
              <a:t>toover</a:t>
            </a:r>
            <a:r>
              <a:rPr lang="en-US" dirty="0" smtClean="0"/>
              <a:t>-exhaustion of the heart and heart failure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right 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venous pressure</a:t>
            </a:r>
          </a:p>
          <a:p>
            <a:r>
              <a:rPr lang="en-US" dirty="0" smtClean="0"/>
              <a:t>Congestion and edema of internal organs and soft tissues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Hepatomegaly</a:t>
            </a:r>
            <a:r>
              <a:rPr lang="en-US" dirty="0" smtClean="0"/>
              <a:t>(nutmeg liver at autopsy)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Congestive </a:t>
            </a:r>
            <a:r>
              <a:rPr lang="en-US" dirty="0" err="1" smtClean="0"/>
              <a:t>splenomegaly</a:t>
            </a:r>
            <a:r>
              <a:rPr lang="en-US" dirty="0" smtClean="0"/>
              <a:t> (CVC spleen)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Pitting edema of lower extremities( or back 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Hydrothorax , </a:t>
            </a:r>
            <a:r>
              <a:rPr lang="en-US" dirty="0" err="1" smtClean="0"/>
              <a:t>ascites</a:t>
            </a:r>
            <a:r>
              <a:rPr lang="en-US" dirty="0" smtClean="0"/>
              <a:t> , and </a:t>
            </a:r>
            <a:r>
              <a:rPr lang="en-US" dirty="0" err="1" smtClean="0"/>
              <a:t>anasarca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454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Heart failure</vt:lpstr>
      <vt:lpstr>Heart failure</vt:lpstr>
      <vt:lpstr>Diseases causing heart failure</vt:lpstr>
      <vt:lpstr>Most common causes-pump failure</vt:lpstr>
      <vt:lpstr>Most common causes-II</vt:lpstr>
      <vt:lpstr>Restrictive / constrictive disease</vt:lpstr>
      <vt:lpstr>Forward and backward heart failure</vt:lpstr>
      <vt:lpstr>High output failure</vt:lpstr>
      <vt:lpstr>Features of right heart failure</vt:lpstr>
      <vt:lpstr>Features of left heart failure</vt:lpstr>
      <vt:lpstr>Cyanosis-bluish discoloration of skin,red oxgenation of blood</vt:lpstr>
      <vt:lpstr>Cardiac dyspnoea</vt:lpstr>
      <vt:lpstr>Cor pulmonale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failure</dc:title>
  <dc:creator>Windows</dc:creator>
  <cp:lastModifiedBy>New</cp:lastModifiedBy>
  <cp:revision>20</cp:revision>
  <dcterms:created xsi:type="dcterms:W3CDTF">2020-08-08T04:55:26Z</dcterms:created>
  <dcterms:modified xsi:type="dcterms:W3CDTF">2020-10-30T07:14:51Z</dcterms:modified>
</cp:coreProperties>
</file>